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65" r:id="rId3"/>
    <p:sldId id="263" r:id="rId4"/>
    <p:sldId id="258" r:id="rId5"/>
    <p:sldId id="266" r:id="rId6"/>
    <p:sldId id="264" r:id="rId7"/>
    <p:sldId id="271" r:id="rId8"/>
    <p:sldId id="267" r:id="rId9"/>
    <p:sldId id="272" r:id="rId10"/>
    <p:sldId id="259" r:id="rId11"/>
    <p:sldId id="273" r:id="rId12"/>
    <p:sldId id="274" r:id="rId13"/>
    <p:sldId id="260" r:id="rId14"/>
    <p:sldId id="268" r:id="rId15"/>
    <p:sldId id="275" r:id="rId16"/>
    <p:sldId id="276" r:id="rId17"/>
    <p:sldId id="277" r:id="rId18"/>
    <p:sldId id="269" r:id="rId19"/>
    <p:sldId id="270" r:id="rId20"/>
    <p:sldId id="256" r:id="rId21"/>
  </p:sldIdLst>
  <p:sldSz cx="18288000" cy="10287000"/>
  <p:notesSz cx="6858000" cy="9144000"/>
  <p:embeddedFontLst>
    <p:embeddedFont>
      <p:font typeface="Algerian" panose="04020705040A02060702" pitchFamily="82" charset="0"/>
      <p:regular r:id="rId22"/>
    </p:embeddedFont>
    <p:embeddedFont>
      <p:font typeface="Bell MT" panose="02020503060305020303" pitchFamily="18" charset="0"/>
      <p:regular r:id="rId23"/>
      <p:bold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Goudy Old Style" panose="02020502050305020303" pitchFamily="18" charset="0"/>
      <p:regular r:id="rId30"/>
      <p:bold r:id="rId31"/>
      <p:italic r:id="rId32"/>
    </p:embeddedFont>
    <p:embeddedFont>
      <p:font typeface="Poppins" panose="00000500000000000000" pitchFamily="2" charset="0"/>
      <p:regular r:id="rId33"/>
      <p:bold r:id="rId34"/>
      <p:italic r:id="rId35"/>
      <p:boldItalic r:id="rId36"/>
    </p:embeddedFont>
    <p:embeddedFont>
      <p:font typeface="Poppins Bold" panose="00000800000000000000" pitchFamily="2" charset="0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52" autoAdjust="0"/>
    <p:restoredTop sz="94622" autoAdjust="0"/>
  </p:normalViewPr>
  <p:slideViewPr>
    <p:cSldViewPr>
      <p:cViewPr>
        <p:scale>
          <a:sx n="44" d="100"/>
          <a:sy n="44" d="100"/>
        </p:scale>
        <p:origin x="676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fr/cli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moltean/fruit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7643" t="17757" r="7688" b="108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35314" y="2347297"/>
            <a:ext cx="14217372" cy="2954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fr-FR" sz="9600" b="1" i="1" u="sng" dirty="0">
                <a:solidFill>
                  <a:srgbClr val="271A38"/>
                </a:solidFill>
                <a:effectLst/>
                <a:latin typeface="Goudy Old Style" panose="02020502050305020303" pitchFamily="18" charset="0"/>
              </a:rPr>
              <a:t>Déployez un modèle dans le cloud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76400" y="6210300"/>
            <a:ext cx="8122201" cy="8266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28"/>
              </a:lnSpc>
              <a:spcBef>
                <a:spcPct val="0"/>
              </a:spcBef>
            </a:pPr>
            <a:r>
              <a:rPr lang="en-US" sz="3200" u="sng" spc="154" dirty="0" err="1">
                <a:solidFill>
                  <a:srgbClr val="FF5757"/>
                </a:solidFill>
                <a:latin typeface="Poppins"/>
              </a:rPr>
              <a:t>OpenClasserooms</a:t>
            </a:r>
            <a:endParaRPr lang="en-US" sz="3200" u="sng" spc="154" dirty="0">
              <a:solidFill>
                <a:srgbClr val="FF5757"/>
              </a:solidFill>
              <a:latin typeface="Poppins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6DF6707-1232-03C6-F871-8C189FD538A5}"/>
              </a:ext>
            </a:extLst>
          </p:cNvPr>
          <p:cNvSpPr txBox="1"/>
          <p:nvPr/>
        </p:nvSpPr>
        <p:spPr>
          <a:xfrm>
            <a:off x="11376300" y="6513717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i="1" u="sng" dirty="0">
                <a:solidFill>
                  <a:schemeClr val="bg2">
                    <a:lumMod val="50000"/>
                  </a:schemeClr>
                </a:solidFill>
                <a:effectLst/>
                <a:latin typeface="Helvetica Neue"/>
              </a:rPr>
              <a:t>Start-up : Fruit </a:t>
            </a:r>
            <a:endParaRPr lang="fr-FR" sz="2800" b="1" i="1" u="sng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875" t="21874" r="12875" b="21875"/>
          <a:stretch>
            <a:fillRect/>
          </a:stretch>
        </p:blipFill>
        <p:spPr>
          <a:xfrm>
            <a:off x="0" y="12700"/>
            <a:ext cx="18288000" cy="1028700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C15673F-E4E0-6EA1-BC2B-FB4FA1380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829300"/>
            <a:ext cx="12311899" cy="393074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6971B0E1-9ECF-D97B-5694-C4D898268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4600" y="6134100"/>
            <a:ext cx="2997354" cy="251472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1393EB4-8AF7-C78C-ECB3-A673332DCBFD}"/>
              </a:ext>
            </a:extLst>
          </p:cNvPr>
          <p:cNvSpPr txBox="1"/>
          <p:nvPr/>
        </p:nvSpPr>
        <p:spPr>
          <a:xfrm>
            <a:off x="2895600" y="1562100"/>
            <a:ext cx="13182600" cy="4455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 Nous allons fournir au modèle nos images, et nous allons récupérer l'avant dernière couche du modèle.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 L'avant dernière couche correspond à un vecteur réduit de dimension (1,1,1280).</a:t>
            </a:r>
          </a:p>
          <a:p>
            <a:pPr algn="ctr"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algn="ctr">
              <a:lnSpc>
                <a:spcPct val="150000"/>
              </a:lnSpc>
            </a:pPr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MobileNetV2 a été retenu pour sa rapidité d'exécution,</a:t>
            </a:r>
            <a:br>
              <a:rPr lang="fr-FR" sz="2400" b="1" dirty="0">
                <a:solidFill>
                  <a:srgbClr val="000000"/>
                </a:solidFill>
                <a:latin typeface="Helvetica Neue"/>
              </a:rPr>
            </a:br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particulièrement adaptée pour le traitement d'un gros volume</a:t>
            </a:r>
            <a:br>
              <a:rPr lang="fr-FR" sz="2400" b="1" dirty="0">
                <a:solidFill>
                  <a:srgbClr val="000000"/>
                </a:solidFill>
                <a:latin typeface="Helvetica Neue"/>
              </a:rPr>
            </a:br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de données ainsi que la faible dimensionnalité du vecteur</a:t>
            </a:r>
            <a:br>
              <a:rPr lang="fr-FR" sz="2400" b="1" dirty="0">
                <a:solidFill>
                  <a:srgbClr val="000000"/>
                </a:solidFill>
                <a:latin typeface="Helvetica Neue"/>
              </a:rPr>
            </a:br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de caractéristique en sortie (1,1,1280)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A8DC258-8936-03CA-C02F-0902A1B0030A}"/>
              </a:ext>
            </a:extLst>
          </p:cNvPr>
          <p:cNvSpPr txBox="1"/>
          <p:nvPr/>
        </p:nvSpPr>
        <p:spPr>
          <a:xfrm rot="16200000">
            <a:off x="-693558" y="4682886"/>
            <a:ext cx="3930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b="1" i="1" u="sng" dirty="0"/>
              <a:t>Transfert Learning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875" t="21874" r="12875" b="21875"/>
          <a:stretch>
            <a:fillRect/>
          </a:stretch>
        </p:blipFill>
        <p:spPr>
          <a:xfrm>
            <a:off x="0" y="12700"/>
            <a:ext cx="18288000" cy="10287000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71393EB4-8AF7-C78C-ECB3-A673332DCBFD}"/>
              </a:ext>
            </a:extLst>
          </p:cNvPr>
          <p:cNvSpPr txBox="1"/>
          <p:nvPr/>
        </p:nvSpPr>
        <p:spPr>
          <a:xfrm>
            <a:off x="2057400" y="813747"/>
            <a:ext cx="14935200" cy="611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 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Spark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, est un outil qui permet de gérer et de coordonner</a:t>
            </a:r>
            <a:br>
              <a:rPr lang="fr-FR" sz="2400" dirty="0"/>
            </a:b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l'exécution de tâches sur des données à travers un groupe d'ordinateurs.</a:t>
            </a:r>
            <a:br>
              <a:rPr lang="fr-FR" sz="2400" dirty="0"/>
            </a:br>
            <a:r>
              <a:rPr lang="fr-FR" sz="2400" b="0" i="0" u="sng" dirty="0">
                <a:solidFill>
                  <a:srgbClr val="000000"/>
                </a:solidFill>
                <a:effectLst/>
                <a:latin typeface="Helvetica Neue"/>
              </a:rPr>
              <a:t>Spark (ou Apache Spark) est un </a:t>
            </a:r>
            <a:r>
              <a:rPr lang="fr-FR" sz="2400" b="0" i="0" u="sng" dirty="0" err="1">
                <a:solidFill>
                  <a:srgbClr val="000000"/>
                </a:solidFill>
                <a:effectLst/>
                <a:latin typeface="Helvetica Neue"/>
              </a:rPr>
              <a:t>framework</a:t>
            </a:r>
            <a:r>
              <a:rPr lang="fr-FR" sz="2400" b="0" i="0" u="sng" dirty="0">
                <a:solidFill>
                  <a:srgbClr val="000000"/>
                </a:solidFill>
                <a:effectLst/>
                <a:latin typeface="Helvetica Neue"/>
              </a:rPr>
              <a:t> open source de calcul distribué in-memory pour le traitement et l'analyse de données massives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 Les applications Spark se composent d’un pilote (« driver process ») et de plusieurs exécuteurs (« 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executor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processes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 »). Il peut être configuré pour être lui-même l’exécuteur (local mode) ou en utiliser autant que nécessaire pour traiter l’application, Spark prenant en charge la mise à l’échelle automatique par une configuration d’un nombre minimum et maximum d’exécuteurs.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4777DD3-F176-3DE3-B606-9A3430B48BB1}"/>
              </a:ext>
            </a:extLst>
          </p:cNvPr>
          <p:cNvSpPr txBox="1"/>
          <p:nvPr/>
        </p:nvSpPr>
        <p:spPr>
          <a:xfrm rot="16200000">
            <a:off x="-726865" y="5050280"/>
            <a:ext cx="3903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3200" b="1" i="1" u="sng" dirty="0">
                <a:solidFill>
                  <a:srgbClr val="000000"/>
                </a:solidFill>
                <a:effectLst/>
                <a:latin typeface="Helvetica Neue"/>
              </a:rPr>
              <a:t>Calcul distribué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0195D2E-E2F5-CF9A-B9D6-D34E43F9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0" y="6246726"/>
            <a:ext cx="7017111" cy="37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54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-617644" y="617644"/>
            <a:ext cx="8953729" cy="7718442"/>
            <a:chOff x="0" y="0"/>
            <a:chExt cx="11938305" cy="1029125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2056" r="12056"/>
            <a:stretch>
              <a:fillRect/>
            </a:stretch>
          </p:blipFill>
          <p:spPr>
            <a:xfrm>
              <a:off x="0" y="0"/>
              <a:ext cx="11938305" cy="10291255"/>
            </a:xfrm>
            <a:prstGeom prst="rect">
              <a:avLst/>
            </a:prstGeom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8345115-C54E-1D17-F351-804CE8C11179}"/>
              </a:ext>
            </a:extLst>
          </p:cNvPr>
          <p:cNvSpPr txBox="1"/>
          <p:nvPr/>
        </p:nvSpPr>
        <p:spPr>
          <a:xfrm>
            <a:off x="6705600" y="1935659"/>
            <a:ext cx="8610600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dirty="0"/>
              <a:t> 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Environnement de travail 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Linux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Unbuntu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(exécuté depuis une machine Windows dans une machine virtuelle).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Installation de Spark, des packages 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Pandas pillow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tensorflow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pyspark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pyarrow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et import des 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librairies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.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Création de la </a:t>
            </a:r>
            <a:r>
              <a:rPr lang="fr-FR" sz="2400" b="1" i="0" dirty="0" err="1">
                <a:solidFill>
                  <a:srgbClr val="000000"/>
                </a:solidFill>
                <a:effectLst/>
                <a:latin typeface="Helvetica Neue"/>
              </a:rPr>
              <a:t>SparkSession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Chargement des données.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fr-FR" dirty="0"/>
          </a:p>
        </p:txBody>
      </p:sp>
      <p:sp>
        <p:nvSpPr>
          <p:cNvPr id="8" name="TextBox 50">
            <a:extLst>
              <a:ext uri="{FF2B5EF4-FFF2-40B4-BE49-F238E27FC236}">
                <a16:creationId xmlns:a16="http://schemas.microsoft.com/office/drawing/2014/main" id="{76300C9C-8867-3316-8394-F2010D3C73AD}"/>
              </a:ext>
            </a:extLst>
          </p:cNvPr>
          <p:cNvSpPr txBox="1"/>
          <p:nvPr/>
        </p:nvSpPr>
        <p:spPr>
          <a:xfrm>
            <a:off x="7086600" y="583109"/>
            <a:ext cx="8610600" cy="769441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altLang="ko-KR" sz="4400" b="1" i="1" u="sng" dirty="0">
                <a:solidFill>
                  <a:srgbClr val="FF0000"/>
                </a:solidFill>
                <a:latin typeface="ManualDisplay" panose="02000609000000000000" pitchFamily="49" charset="0"/>
                <a:ea typeface="+mj-ea"/>
                <a:cs typeface="Arial" panose="00000A00000000000000" pitchFamily="2" charset="0"/>
              </a:rPr>
              <a:t>Déploiement de la solution en local </a:t>
            </a:r>
            <a:endParaRPr lang="en-US" altLang="ko-KR" sz="4400" b="1" i="1" u="sng" dirty="0">
              <a:solidFill>
                <a:srgbClr val="FF0000"/>
              </a:solidFill>
              <a:latin typeface="ManualDisplay" panose="02000609000000000000" pitchFamily="49" charset="0"/>
              <a:ea typeface="+mj-ea"/>
              <a:cs typeface="Arial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310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-617643" y="617644"/>
            <a:ext cx="8953729" cy="7718442"/>
            <a:chOff x="0" y="0"/>
            <a:chExt cx="11938305" cy="10291255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2"/>
            <a:srcRect l="12056" r="12056"/>
            <a:stretch>
              <a:fillRect/>
            </a:stretch>
          </p:blipFill>
          <p:spPr>
            <a:xfrm>
              <a:off x="0" y="0"/>
              <a:ext cx="11938305" cy="10291255"/>
            </a:xfrm>
            <a:prstGeom prst="rect">
              <a:avLst/>
            </a:prstGeom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88345115-C54E-1D17-F351-804CE8C11179}"/>
              </a:ext>
            </a:extLst>
          </p:cNvPr>
          <p:cNvSpPr txBox="1"/>
          <p:nvPr/>
        </p:nvSpPr>
        <p:spPr>
          <a:xfrm>
            <a:off x="7010400" y="619910"/>
            <a:ext cx="8610600" cy="8333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dirty="0"/>
              <a:t> 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Préparation du modèle</a:t>
            </a:r>
            <a:r>
              <a:rPr lang="fr-FR" b="1" i="0" dirty="0">
                <a:solidFill>
                  <a:srgbClr val="000000"/>
                </a:solidFill>
                <a:effectLst/>
                <a:latin typeface="Helvetica Neue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C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harger le modèle 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MobileNetV2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 avec les poids 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précalculés</a:t>
            </a:r>
            <a:br>
              <a:rPr lang="fr-FR" sz="2400" dirty="0"/>
            </a:b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issus d'</a:t>
            </a:r>
            <a:r>
              <a:rPr lang="fr-FR" sz="2400" b="1" i="0" dirty="0" err="1">
                <a:solidFill>
                  <a:srgbClr val="000000"/>
                </a:solidFill>
                <a:effectLst/>
                <a:latin typeface="Helvetica Neue"/>
              </a:rPr>
              <a:t>imagenet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 et en spécifiant le format de nos images en entrée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Définition du processus de chargement des images et application de leur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featurisation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à travers l'utilisation de pandas UDF.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Exécution des actions d'extraction de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features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Chargement des données enregistrées et validation du résultat.</a:t>
            </a:r>
          </a:p>
          <a:p>
            <a:pPr>
              <a:lnSpc>
                <a:spcPct val="150000"/>
              </a:lnSpc>
            </a:pPr>
            <a:endParaRPr lang="en-US" sz="2400" dirty="0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967635" y="828675"/>
            <a:ext cx="400050" cy="4000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332627" y="828675"/>
            <a:ext cx="400050" cy="4000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697620" y="828675"/>
            <a:ext cx="400050" cy="400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748790" y="2562593"/>
            <a:ext cx="1167441" cy="116744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1576744"/>
            <a:ext cx="5266944" cy="5246370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839200" y="4303245"/>
            <a:ext cx="9448800" cy="295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</a:pPr>
            <a:r>
              <a:rPr lang="fr-FR" sz="4400" dirty="0">
                <a:solidFill>
                  <a:srgbClr val="B3BD41"/>
                </a:solidFill>
                <a:latin typeface="Poppins Bold"/>
              </a:rPr>
              <a:t>Traitement des images avec </a:t>
            </a:r>
            <a:r>
              <a:rPr lang="fr-FR" sz="4400" dirty="0" err="1">
                <a:solidFill>
                  <a:srgbClr val="B3BD41"/>
                </a:solidFill>
                <a:latin typeface="Poppins Bold"/>
              </a:rPr>
              <a:t>PySpark</a:t>
            </a:r>
            <a:r>
              <a:rPr lang="fr-FR" sz="4400" dirty="0">
                <a:solidFill>
                  <a:srgbClr val="B3BD41"/>
                </a:solidFill>
                <a:latin typeface="Poppins Bold"/>
              </a:rPr>
              <a:t> dans le cloud (AWS EMR)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42064" y="2727282"/>
            <a:ext cx="980894" cy="83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2"/>
              </a:lnSpc>
              <a:spcBef>
                <a:spcPct val="0"/>
              </a:spcBef>
            </a:pPr>
            <a:r>
              <a:rPr lang="en-US" sz="4880" dirty="0">
                <a:solidFill>
                  <a:srgbClr val="312717"/>
                </a:solidFill>
                <a:latin typeface="Poppins Bold"/>
              </a:rPr>
              <a:t>04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767173" y="1007745"/>
            <a:ext cx="3752232" cy="3737575"/>
            <a:chOff x="0" y="0"/>
            <a:chExt cx="6502400" cy="6477000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5134" r="-2513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28700" y="5817893"/>
            <a:ext cx="4279925" cy="4263207"/>
            <a:chOff x="0" y="0"/>
            <a:chExt cx="6502400" cy="6477000"/>
          </a:xfrm>
        </p:grpSpPr>
        <p:sp>
          <p:nvSpPr>
            <p:cNvPr id="27" name="Freeform 2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</p:spTree>
    <p:extLst>
      <p:ext uri="{BB962C8B-B14F-4D97-AF65-F5344CB8AC3E}">
        <p14:creationId xmlns:p14="http://schemas.microsoft.com/office/powerpoint/2010/main" val="343939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875" t="21874" r="12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D1F062-ACF7-6230-08AD-4E59DAA630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6" t="7099" r="21162"/>
          <a:stretch/>
        </p:blipFill>
        <p:spPr bwMode="auto">
          <a:xfrm>
            <a:off x="8001000" y="7429500"/>
            <a:ext cx="2823283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A0B9699-7AED-C6AB-95C7-613D4D85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0" y="7605712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10E3351-D6E8-E7F1-48C8-C17ADEE2E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552" y="7803243"/>
            <a:ext cx="3200400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WS IAM Exploitation - Security Risk Advisors">
            <a:extLst>
              <a:ext uri="{FF2B5EF4-FFF2-40B4-BE49-F238E27FC236}">
                <a16:creationId xmlns:a16="http://schemas.microsoft.com/office/drawing/2014/main" id="{0CD3535C-7D01-CB85-56E8-A29DD883DA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10" t="15162" r="36933"/>
          <a:stretch/>
        </p:blipFill>
        <p:spPr bwMode="auto">
          <a:xfrm>
            <a:off x="838200" y="7783286"/>
            <a:ext cx="1670895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B64D7A0-6160-4D13-3248-5D8583B5B603}"/>
              </a:ext>
            </a:extLst>
          </p:cNvPr>
          <p:cNvSpPr txBox="1"/>
          <p:nvPr/>
        </p:nvSpPr>
        <p:spPr>
          <a:xfrm>
            <a:off x="1143000" y="2171700"/>
            <a:ext cx="14935200" cy="5009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400" b="1" u="sng" dirty="0">
                <a:solidFill>
                  <a:srgbClr val="000000"/>
                </a:solidFill>
                <a:latin typeface="Helvetica Neue"/>
              </a:rPr>
              <a:t>Présentation d’EMR (</a:t>
            </a:r>
            <a:r>
              <a:rPr lang="fr-FR" sz="2400" b="1" u="sng" dirty="0" err="1">
                <a:solidFill>
                  <a:srgbClr val="000000"/>
                </a:solidFill>
                <a:latin typeface="Helvetica Neue"/>
              </a:rPr>
              <a:t>Elastic</a:t>
            </a:r>
            <a:r>
              <a:rPr lang="fr-FR" sz="2400" b="1" u="sng" dirty="0">
                <a:solidFill>
                  <a:srgbClr val="000000"/>
                </a:solidFill>
                <a:latin typeface="Helvetica Neue"/>
              </a:rPr>
              <a:t> MapReduce) 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- plateforme de services pour le calcul distribué.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- simplifie l’utilisation des infrastructures de données massives, telles que Hadoop et Spark.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évolutif à travers des instances EC2 dans le cloud AWS.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fr-FR" sz="2400" b="1" u="sng" dirty="0">
                <a:solidFill>
                  <a:srgbClr val="000000"/>
                </a:solidFill>
                <a:latin typeface="Helvetica Neue"/>
              </a:rPr>
              <a:t>cluster (composant principal) 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= ensemble de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nodes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(serveurs EC2), chacun ayant un rôle précis :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- master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node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: effectue le suivi du statut des tâches et surveille l’état du cluster. 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core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node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: exécutent les tâches dans un système de fichiers distribués (HDFS). 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-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task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node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: facultatif, exécutent des tâches et ne stockent pas les données dans HDFS.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875" t="21874" r="12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F12764B-6D50-2BFD-AB56-8C8C80DE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688" y="1943100"/>
            <a:ext cx="16006623" cy="739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62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2875" t="21874" r="12875" b="2187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50">
            <a:extLst>
              <a:ext uri="{FF2B5EF4-FFF2-40B4-BE49-F238E27FC236}">
                <a16:creationId xmlns:a16="http://schemas.microsoft.com/office/drawing/2014/main" id="{ACD148CA-2201-7CC2-8833-0D7D0A8BCAA4}"/>
              </a:ext>
            </a:extLst>
          </p:cNvPr>
          <p:cNvSpPr txBox="1"/>
          <p:nvPr/>
        </p:nvSpPr>
        <p:spPr>
          <a:xfrm>
            <a:off x="5105400" y="1223546"/>
            <a:ext cx="8610600" cy="144655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altLang="ko-KR" sz="4400" b="1" i="1" u="sng" dirty="0">
                <a:solidFill>
                  <a:srgbClr val="FF0000"/>
                </a:solidFill>
                <a:latin typeface="ManualDisplay" panose="02000609000000000000" pitchFamily="49" charset="0"/>
                <a:ea typeface="+mj-ea"/>
                <a:cs typeface="Arial" panose="00000A00000000000000" pitchFamily="2" charset="0"/>
              </a:rPr>
              <a:t>Configuration de l'environnement de travail</a:t>
            </a:r>
            <a:endParaRPr lang="en-US" altLang="ko-KR" sz="4400" b="1" i="1" u="sng" dirty="0">
              <a:solidFill>
                <a:srgbClr val="FF0000"/>
              </a:solidFill>
              <a:latin typeface="ManualDisplay" panose="02000609000000000000" pitchFamily="49" charset="0"/>
              <a:ea typeface="+mj-ea"/>
              <a:cs typeface="Arial" panose="00000A00000000000000" pitchFamily="2" charset="0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41C178-FCE7-D2A2-5261-05D1A7B40F25}"/>
              </a:ext>
            </a:extLst>
          </p:cNvPr>
          <p:cNvSpPr txBox="1"/>
          <p:nvPr/>
        </p:nvSpPr>
        <p:spPr>
          <a:xfrm>
            <a:off x="609600" y="3192581"/>
            <a:ext cx="14935200" cy="3901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installer et configurer </a:t>
            </a:r>
            <a:r>
              <a:rPr lang="fr-FR" sz="2400" b="1" i="0" u="sng" dirty="0">
                <a:solidFill>
                  <a:srgbClr val="296EAA"/>
                </a:solidFill>
                <a:effectLst/>
                <a:latin typeface="Helvetica Neue"/>
                <a:hlinkClick r:id="rId3"/>
              </a:rPr>
              <a:t>AWS </a:t>
            </a:r>
            <a:r>
              <a:rPr lang="fr-FR" sz="2400" b="1" i="0" u="sng" dirty="0" err="1">
                <a:solidFill>
                  <a:srgbClr val="296EAA"/>
                </a:solidFill>
                <a:effectLst/>
                <a:latin typeface="Helvetica Neue"/>
                <a:hlinkClick r:id="rId3"/>
              </a:rPr>
              <a:t>Cli</a:t>
            </a:r>
            <a:r>
              <a:rPr lang="fr-FR" sz="2400" b="1" i="0" u="sng" dirty="0">
                <a:solidFill>
                  <a:srgbClr val="296EAA"/>
                </a:solidFill>
                <a:effectLst/>
                <a:latin typeface="Helvetica Neue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Configurer les autorisation de l’utilisateur (AWS IAM)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Configurer l'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accès SSH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 à nos futurs serveurs EC2.</a:t>
            </a:r>
            <a:endParaRPr lang="fr-FR" sz="2400" b="1" u="sng" dirty="0">
              <a:solidFill>
                <a:srgbClr val="296EAA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Upload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des données sur S3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Configuration du serveur EMR :   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>
              <a:lnSpc>
                <a:spcPct val="150000"/>
              </a:lnSpc>
            </a:pPr>
            <a:r>
              <a:rPr lang="fr-FR" sz="2400" b="1" u="sng" dirty="0">
                <a:solidFill>
                  <a:srgbClr val="296EAA"/>
                </a:solidFill>
                <a:latin typeface="Helvetica Neue"/>
              </a:rPr>
              <a:t> </a:t>
            </a:r>
            <a:endParaRPr lang="fr-FR" sz="2400" dirty="0">
              <a:solidFill>
                <a:srgbClr val="000000"/>
              </a:solidFill>
              <a:latin typeface="Helvetica Neue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14F1619-932F-E480-C4B9-DA0A40A96F32}"/>
              </a:ext>
            </a:extLst>
          </p:cNvPr>
          <p:cNvSpPr txBox="1"/>
          <p:nvPr/>
        </p:nvSpPr>
        <p:spPr>
          <a:xfrm>
            <a:off x="5562600" y="5524500"/>
            <a:ext cx="9144000" cy="2239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- EMR 6.5.0.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- 7 instances EC2 m5.xlarge (7*4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vCPUs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, 7*16 Go RAM, 7*64Go SSD). 1 master et 6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cores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-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Boostraps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B697A1A9-4E0B-D60D-CC01-4706FFD44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0" y="7452577"/>
            <a:ext cx="5645307" cy="257031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393586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967635" y="828675"/>
            <a:ext cx="400050" cy="4000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332627" y="828675"/>
            <a:ext cx="400050" cy="4000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697620" y="828675"/>
            <a:ext cx="400050" cy="400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748790" y="2562593"/>
            <a:ext cx="1167441" cy="116744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1576744"/>
            <a:ext cx="5266944" cy="5246370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473609" y="4240266"/>
            <a:ext cx="8466736" cy="1139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fr-FR" sz="4400" dirty="0">
                <a:solidFill>
                  <a:srgbClr val="B3BD41"/>
                </a:solidFill>
                <a:latin typeface="Poppins Bold"/>
              </a:rPr>
              <a:t>Réduction des dimensions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42064" y="2727282"/>
            <a:ext cx="980894" cy="83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2"/>
              </a:lnSpc>
              <a:spcBef>
                <a:spcPct val="0"/>
              </a:spcBef>
            </a:pPr>
            <a:r>
              <a:rPr lang="en-US" sz="4880" dirty="0">
                <a:solidFill>
                  <a:srgbClr val="312717"/>
                </a:solidFill>
                <a:latin typeface="Poppins Bold"/>
              </a:rPr>
              <a:t>05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767173" y="1007745"/>
            <a:ext cx="3752232" cy="3737575"/>
            <a:chOff x="0" y="0"/>
            <a:chExt cx="6502400" cy="6477000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5134" r="-2513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28700" y="5817893"/>
            <a:ext cx="4279925" cy="4263207"/>
            <a:chOff x="0" y="0"/>
            <a:chExt cx="6502400" cy="6477000"/>
          </a:xfrm>
        </p:grpSpPr>
        <p:sp>
          <p:nvSpPr>
            <p:cNvPr id="27" name="Freeform 2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</p:spTree>
    <p:extLst>
      <p:ext uri="{BB962C8B-B14F-4D97-AF65-F5344CB8AC3E}">
        <p14:creationId xmlns:p14="http://schemas.microsoft.com/office/powerpoint/2010/main" val="3642794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967635" y="828675"/>
            <a:ext cx="400050" cy="4000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332627" y="828675"/>
            <a:ext cx="400050" cy="4000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697620" y="828675"/>
            <a:ext cx="400050" cy="400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748790" y="2562593"/>
            <a:ext cx="1167441" cy="116744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1576744"/>
            <a:ext cx="5266944" cy="5246370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991600" y="4202166"/>
            <a:ext cx="8466736" cy="1139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fr-FR" sz="4400" dirty="0">
                <a:solidFill>
                  <a:srgbClr val="B3BD41"/>
                </a:solidFill>
                <a:latin typeface="Poppins Bold"/>
              </a:rPr>
              <a:t>Conclusion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42064" y="2727282"/>
            <a:ext cx="980894" cy="83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2"/>
              </a:lnSpc>
              <a:spcBef>
                <a:spcPct val="0"/>
              </a:spcBef>
            </a:pPr>
            <a:r>
              <a:rPr lang="en-US" sz="4880" dirty="0">
                <a:solidFill>
                  <a:srgbClr val="312717"/>
                </a:solidFill>
                <a:latin typeface="Poppins Bold"/>
              </a:rPr>
              <a:t>06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767173" y="1007745"/>
            <a:ext cx="3752232" cy="3737575"/>
            <a:chOff x="0" y="0"/>
            <a:chExt cx="6502400" cy="6477000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5134" r="-2513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28700" y="5817893"/>
            <a:ext cx="4279925" cy="4263207"/>
            <a:chOff x="0" y="0"/>
            <a:chExt cx="6502400" cy="6477000"/>
          </a:xfrm>
        </p:grpSpPr>
        <p:sp>
          <p:nvSpPr>
            <p:cNvPr id="27" name="Freeform 2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</p:spTree>
    <p:extLst>
      <p:ext uri="{BB962C8B-B14F-4D97-AF65-F5344CB8AC3E}">
        <p14:creationId xmlns:p14="http://schemas.microsoft.com/office/powerpoint/2010/main" val="48240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AE9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67635" y="828675"/>
            <a:ext cx="400050" cy="400050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02D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5332627" y="828675"/>
            <a:ext cx="400050" cy="400050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02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697620" y="828675"/>
            <a:ext cx="400050" cy="400050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02D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49418" y="1028700"/>
            <a:ext cx="9195084" cy="822960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9AD5A35B-CB89-4860-1388-1CB1A240005B}"/>
              </a:ext>
            </a:extLst>
          </p:cNvPr>
          <p:cNvSpPr txBox="1"/>
          <p:nvPr/>
        </p:nvSpPr>
        <p:spPr>
          <a:xfrm>
            <a:off x="838200" y="194310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B4111AD-FE34-5E1B-7C94-BFAF22584B7D}"/>
              </a:ext>
            </a:extLst>
          </p:cNvPr>
          <p:cNvSpPr txBox="1"/>
          <p:nvPr/>
        </p:nvSpPr>
        <p:spPr>
          <a:xfrm>
            <a:off x="1066800" y="3314700"/>
            <a:ext cx="6705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latin typeface="Bell MT" panose="02020503060305020303" pitchFamily="18" charset="0"/>
              </a:rPr>
              <a:t>1 .      Présentation du sujet </a:t>
            </a:r>
          </a:p>
          <a:p>
            <a:endParaRPr lang="fr-FR" sz="2400" b="1" dirty="0">
              <a:latin typeface="Bell MT" panose="02020503060305020303" pitchFamily="18" charset="0"/>
            </a:endParaRPr>
          </a:p>
          <a:p>
            <a:pPr marL="742950" indent="-742950">
              <a:buAutoNum type="arabicPeriod" startAt="2"/>
            </a:pPr>
            <a:r>
              <a:rPr lang="fr-FR" sz="2400" b="1" dirty="0">
                <a:latin typeface="Bell MT" panose="02020503060305020303" pitchFamily="18" charset="0"/>
              </a:rPr>
              <a:t>Présentation des données et solutions retenus</a:t>
            </a:r>
          </a:p>
          <a:p>
            <a:pPr marL="742950" indent="-742950">
              <a:buAutoNum type="arabicPeriod" startAt="2"/>
            </a:pPr>
            <a:endParaRPr lang="fr-FR" sz="2400" b="1" dirty="0">
              <a:latin typeface="Bell MT" panose="02020503060305020303" pitchFamily="18" charset="0"/>
            </a:endParaRPr>
          </a:p>
          <a:p>
            <a:pPr marL="742950" indent="-742950">
              <a:buAutoNum type="arabicPeriod" startAt="2"/>
            </a:pPr>
            <a:r>
              <a:rPr lang="fr-FR" sz="2400" b="1" dirty="0">
                <a:latin typeface="Bell MT" panose="02020503060305020303" pitchFamily="18" charset="0"/>
              </a:rPr>
              <a:t>Traitement des images avec </a:t>
            </a:r>
            <a:r>
              <a:rPr lang="fr-FR" sz="2400" b="1" dirty="0" err="1">
                <a:latin typeface="Bell MT" panose="02020503060305020303" pitchFamily="18" charset="0"/>
              </a:rPr>
              <a:t>PySpark</a:t>
            </a:r>
            <a:r>
              <a:rPr lang="fr-FR" sz="2400" b="1" dirty="0">
                <a:latin typeface="Bell MT" panose="02020503060305020303" pitchFamily="18" charset="0"/>
              </a:rPr>
              <a:t> en local</a:t>
            </a:r>
          </a:p>
          <a:p>
            <a:pPr marL="742950" indent="-742950">
              <a:buAutoNum type="arabicPeriod" startAt="2"/>
            </a:pPr>
            <a:endParaRPr lang="fr-FR" sz="2400" b="1" dirty="0">
              <a:latin typeface="Bell MT" panose="02020503060305020303" pitchFamily="18" charset="0"/>
            </a:endParaRPr>
          </a:p>
          <a:p>
            <a:pPr marL="742950" indent="-742950">
              <a:buAutoNum type="arabicPeriod" startAt="2"/>
            </a:pPr>
            <a:r>
              <a:rPr lang="fr-FR" sz="2400" b="1" dirty="0">
                <a:latin typeface="Bell MT" panose="02020503060305020303" pitchFamily="18" charset="0"/>
              </a:rPr>
              <a:t>Traitement des images avec </a:t>
            </a:r>
            <a:r>
              <a:rPr lang="fr-FR" sz="2400" b="1" dirty="0" err="1">
                <a:latin typeface="Bell MT" panose="02020503060305020303" pitchFamily="18" charset="0"/>
              </a:rPr>
              <a:t>PySpark</a:t>
            </a:r>
            <a:r>
              <a:rPr lang="fr-FR" sz="2400" b="1" dirty="0">
                <a:latin typeface="Bell MT" panose="02020503060305020303" pitchFamily="18" charset="0"/>
              </a:rPr>
              <a:t> dans le cloud (AWS EMR) </a:t>
            </a:r>
          </a:p>
          <a:p>
            <a:pPr marL="742950" indent="-742950">
              <a:buAutoNum type="arabicPeriod" startAt="2"/>
            </a:pPr>
            <a:endParaRPr lang="fr-FR" sz="2400" b="1" dirty="0">
              <a:latin typeface="Bell MT" panose="02020503060305020303" pitchFamily="18" charset="0"/>
            </a:endParaRPr>
          </a:p>
          <a:p>
            <a:pPr marL="742950" indent="-742950">
              <a:buAutoNum type="arabicPeriod" startAt="2"/>
            </a:pPr>
            <a:r>
              <a:rPr lang="fr-FR" sz="2400" b="1" dirty="0">
                <a:latin typeface="Bell MT" panose="02020503060305020303" pitchFamily="18" charset="0"/>
              </a:rPr>
              <a:t>Réduction des dimensions </a:t>
            </a:r>
          </a:p>
          <a:p>
            <a:pPr marL="742950" indent="-742950">
              <a:buAutoNum type="arabicPeriod" startAt="2"/>
            </a:pPr>
            <a:endParaRPr lang="fr-FR" sz="2400" b="1" dirty="0">
              <a:latin typeface="Bell MT" panose="02020503060305020303" pitchFamily="18" charset="0"/>
            </a:endParaRPr>
          </a:p>
          <a:p>
            <a:pPr marL="742950" indent="-742950">
              <a:buAutoNum type="arabicPeriod" startAt="2"/>
            </a:pPr>
            <a:r>
              <a:rPr lang="fr-FR" sz="2400" b="1" dirty="0">
                <a:latin typeface="Bell MT" panose="02020503060305020303" pitchFamily="18" charset="0"/>
              </a:rPr>
              <a:t>Conclusion  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DE549AC-A852-1790-0308-9D95599F3BD8}"/>
              </a:ext>
            </a:extLst>
          </p:cNvPr>
          <p:cNvSpPr txBox="1"/>
          <p:nvPr/>
        </p:nvSpPr>
        <p:spPr>
          <a:xfrm>
            <a:off x="1981200" y="828675"/>
            <a:ext cx="670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i="1" u="sng" dirty="0"/>
              <a:t>Table des matières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666" r="366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413914" y="1296757"/>
            <a:ext cx="7693485" cy="7693485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CFFFE">
                <a:alpha val="55686"/>
              </a:srgbClr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9397687" y="6651400"/>
            <a:ext cx="233314" cy="233314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204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9027343" y="6651400"/>
            <a:ext cx="233314" cy="233314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204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8656999" y="6651400"/>
            <a:ext cx="233314" cy="233314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73204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5142444" y="3507062"/>
            <a:ext cx="7659155" cy="36698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523"/>
              </a:lnSpc>
            </a:pPr>
            <a:r>
              <a:rPr lang="en-US" sz="8900" b="1" i="1" u="sng" dirty="0">
                <a:solidFill>
                  <a:srgbClr val="273204"/>
                </a:solidFill>
                <a:latin typeface="Poppins Bold"/>
              </a:rPr>
              <a:t>Merci pour </a:t>
            </a:r>
            <a:r>
              <a:rPr lang="fr-FR" sz="8900" b="1" i="1" u="sng" dirty="0">
                <a:solidFill>
                  <a:srgbClr val="273204"/>
                </a:solidFill>
                <a:latin typeface="Poppins Bold"/>
              </a:rPr>
              <a:t>votre</a:t>
            </a:r>
            <a:r>
              <a:rPr lang="en-US" sz="8900" b="1" i="1" u="sng" dirty="0">
                <a:solidFill>
                  <a:srgbClr val="273204"/>
                </a:solidFill>
                <a:latin typeface="Poppins Bold"/>
              </a:rPr>
              <a:t> attention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967635" y="828675"/>
            <a:ext cx="400050" cy="4000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332627" y="828675"/>
            <a:ext cx="400050" cy="4000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697620" y="828675"/>
            <a:ext cx="400050" cy="400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039600" y="2857500"/>
            <a:ext cx="1167441" cy="116744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1576744"/>
            <a:ext cx="5266944" cy="5246370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292591" y="4585553"/>
            <a:ext cx="7098945" cy="255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en-US" sz="5400" dirty="0" err="1">
                <a:solidFill>
                  <a:srgbClr val="B3BD41"/>
                </a:solidFill>
                <a:latin typeface="Poppins Bold"/>
              </a:rPr>
              <a:t>Présentation</a:t>
            </a:r>
            <a:r>
              <a:rPr lang="en-US" sz="5400" dirty="0">
                <a:solidFill>
                  <a:srgbClr val="B3BD41"/>
                </a:solidFill>
                <a:latin typeface="Poppins Bold"/>
              </a:rPr>
              <a:t> du </a:t>
            </a:r>
            <a:r>
              <a:rPr lang="en-US" sz="5400" dirty="0" err="1">
                <a:solidFill>
                  <a:srgbClr val="B3BD41"/>
                </a:solidFill>
                <a:latin typeface="Poppins Bold"/>
              </a:rPr>
              <a:t>sujet</a:t>
            </a:r>
            <a:r>
              <a:rPr lang="en-US" sz="5400" dirty="0">
                <a:solidFill>
                  <a:srgbClr val="B3BD41"/>
                </a:solidFill>
                <a:latin typeface="Poppins Bold"/>
              </a:rPr>
              <a:t>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132874" y="3022189"/>
            <a:ext cx="980894" cy="83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2"/>
              </a:lnSpc>
              <a:spcBef>
                <a:spcPct val="0"/>
              </a:spcBef>
            </a:pPr>
            <a:r>
              <a:rPr lang="en-US" sz="4880" dirty="0">
                <a:solidFill>
                  <a:srgbClr val="312717"/>
                </a:solidFill>
                <a:latin typeface="Poppins Bold"/>
              </a:rPr>
              <a:t>01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767173" y="1007745"/>
            <a:ext cx="3752232" cy="3737575"/>
            <a:chOff x="0" y="0"/>
            <a:chExt cx="6502400" cy="6477000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5134" r="-2513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28700" y="5817893"/>
            <a:ext cx="4279925" cy="4263207"/>
            <a:chOff x="0" y="0"/>
            <a:chExt cx="6502400" cy="6477000"/>
          </a:xfrm>
        </p:grpSpPr>
        <p:sp>
          <p:nvSpPr>
            <p:cNvPr id="27" name="Freeform 2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7825" b="782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33400" y="6438900"/>
            <a:ext cx="14020800" cy="3255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 Une très jeune start-up de l'</a:t>
            </a:r>
            <a:r>
              <a:rPr lang="fr-FR" sz="2400" b="0" i="0" dirty="0" err="1">
                <a:solidFill>
                  <a:srgbClr val="000000"/>
                </a:solidFill>
                <a:effectLst/>
                <a:latin typeface="Helvetica Neue"/>
              </a:rPr>
              <a:t>AgriTech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, nommée  "Fruits!", cherche à proposer des solutions innovantes pour la récolte des fruits.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Ce projet s'inscrit dans le cadre du développement d'une application mobile qui permettrait aux utilisateurs de prendre en photo un fruit et d'obtenir des informations sur ce fruit.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L'objectif de ce projet est de développer un environnement Big Data qui comprendra le </a:t>
            </a:r>
            <a:r>
              <a:rPr lang="fr-FR" sz="2400" b="0" i="0" dirty="0" err="1">
                <a:solidFill>
                  <a:srgbClr val="000000"/>
                </a:solidFill>
                <a:effectLst/>
                <a:latin typeface="Helvetica Neue"/>
              </a:rPr>
              <a:t>preprocessing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 et une étape de réduction de dimension.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967635" y="828675"/>
            <a:ext cx="400050" cy="4000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332627" y="828675"/>
            <a:ext cx="400050" cy="4000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697620" y="828675"/>
            <a:ext cx="400050" cy="400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573000" y="3238500"/>
            <a:ext cx="1167441" cy="116744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1576744"/>
            <a:ext cx="5266944" cy="5246370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8794343" y="4844471"/>
            <a:ext cx="9076336" cy="24614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fr-FR" sz="4400" dirty="0">
                <a:solidFill>
                  <a:srgbClr val="B3BD41"/>
                </a:solidFill>
                <a:latin typeface="Poppins Bold"/>
              </a:rPr>
              <a:t>Présentation des données et solutions retenus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666274" y="3403189"/>
            <a:ext cx="980894" cy="83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2"/>
              </a:lnSpc>
              <a:spcBef>
                <a:spcPct val="0"/>
              </a:spcBef>
            </a:pPr>
            <a:r>
              <a:rPr lang="en-US" sz="4880" dirty="0">
                <a:solidFill>
                  <a:srgbClr val="312717"/>
                </a:solidFill>
                <a:latin typeface="Poppins Bold"/>
              </a:rPr>
              <a:t>02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767173" y="1007745"/>
            <a:ext cx="3752232" cy="3737575"/>
            <a:chOff x="0" y="0"/>
            <a:chExt cx="6502400" cy="6477000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5134" r="-2513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28700" y="5817893"/>
            <a:ext cx="4279925" cy="4263207"/>
            <a:chOff x="0" y="0"/>
            <a:chExt cx="6502400" cy="6477000"/>
          </a:xfrm>
        </p:grpSpPr>
        <p:sp>
          <p:nvSpPr>
            <p:cNvPr id="27" name="Freeform 2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</p:spTree>
    <p:extLst>
      <p:ext uri="{BB962C8B-B14F-4D97-AF65-F5344CB8AC3E}">
        <p14:creationId xmlns:p14="http://schemas.microsoft.com/office/powerpoint/2010/main" val="126707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17712" y="0"/>
            <a:ext cx="6070066" cy="10287000"/>
            <a:chOff x="0" y="0"/>
            <a:chExt cx="809342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235" r="9235"/>
            <a:stretch>
              <a:fillRect/>
            </a:stretch>
          </p:blipFill>
          <p:spPr>
            <a:xfrm>
              <a:off x="0" y="0"/>
              <a:ext cx="8093422" cy="13716000"/>
            </a:xfrm>
            <a:prstGeom prst="rect">
              <a:avLst/>
            </a:prstGeom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978CD3D5-E774-6653-D706-990AF4C43819}"/>
              </a:ext>
            </a:extLst>
          </p:cNvPr>
          <p:cNvSpPr txBox="1"/>
          <p:nvPr/>
        </p:nvSpPr>
        <p:spPr>
          <a:xfrm>
            <a:off x="846847" y="2552700"/>
            <a:ext cx="7010400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Le </a:t>
            </a:r>
            <a:r>
              <a:rPr lang="fr-FR" sz="2400" dirty="0">
                <a:solidFill>
                  <a:srgbClr val="000000"/>
                </a:solidFill>
                <a:latin typeface="Helvetica Neu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jeu de données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est constitué des images de fruits et des labels associés.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Disponibles sur </a:t>
            </a:r>
            <a:r>
              <a:rPr lang="fr-FR" sz="2400" dirty="0" err="1">
                <a:solidFill>
                  <a:srgbClr val="000000"/>
                </a:solidFill>
                <a:latin typeface="Helvetica Neue"/>
              </a:rPr>
              <a:t>Kaggle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: </a:t>
            </a:r>
            <a:r>
              <a:rPr lang="fr-FR" sz="2400" u="sng" dirty="0">
                <a:solidFill>
                  <a:srgbClr val="000000"/>
                </a:solidFill>
                <a:latin typeface="Helvetica Neue"/>
                <a:hlinkClick r:id="rId3"/>
              </a:rPr>
              <a:t>https://www.kaggle.com/moltean/fruits</a:t>
            </a:r>
            <a:endParaRPr lang="fr-FR" sz="2400" u="sng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fr-FR" sz="2400" u="sng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131 dossiers de fruits et légumes différents,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photos en studio avec fond blanc,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sous différents angles,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dimensions : 100 x 100 pixels x 3 (RGB),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format JPEG.</a:t>
            </a:r>
          </a:p>
          <a:p>
            <a:endParaRPr lang="fr-FR" sz="2800" dirty="0">
              <a:solidFill>
                <a:srgbClr val="271A38"/>
              </a:solidFill>
              <a:latin typeface="Inter"/>
            </a:endParaRPr>
          </a:p>
          <a:p>
            <a:endParaRPr lang="fr-FR" sz="2800" dirty="0">
              <a:solidFill>
                <a:srgbClr val="271A38"/>
              </a:solidFill>
              <a:latin typeface="Inter"/>
            </a:endParaRPr>
          </a:p>
          <a:p>
            <a:endParaRPr lang="fr-FR" sz="2800" dirty="0">
              <a:solidFill>
                <a:srgbClr val="271A38"/>
              </a:solidFill>
              <a:latin typeface="Inter"/>
            </a:endParaRPr>
          </a:p>
          <a:p>
            <a:endParaRPr lang="fr-FR" sz="2800" dirty="0">
              <a:solidFill>
                <a:srgbClr val="271A38"/>
              </a:solidFill>
              <a:latin typeface="Inter"/>
            </a:endParaRPr>
          </a:p>
          <a:p>
            <a:endParaRPr lang="fr-FR" sz="2800" dirty="0">
              <a:solidFill>
                <a:srgbClr val="271A38"/>
              </a:solidFill>
              <a:latin typeface="Inter"/>
            </a:endParaRPr>
          </a:p>
          <a:p>
            <a:endParaRPr lang="fr-FR" sz="2800" dirty="0">
              <a:solidFill>
                <a:srgbClr val="271A38"/>
              </a:solidFill>
              <a:latin typeface="Inter"/>
            </a:endParaRPr>
          </a:p>
          <a:p>
            <a:endParaRPr lang="fr-FR" sz="2800" dirty="0">
              <a:solidFill>
                <a:srgbClr val="271A38"/>
              </a:solidFill>
              <a:latin typeface="Inter"/>
            </a:endParaRPr>
          </a:p>
          <a:p>
            <a:endParaRPr lang="fr-FR" sz="2800" dirty="0">
              <a:solidFill>
                <a:srgbClr val="271A38"/>
              </a:solidFill>
              <a:latin typeface="Inter"/>
            </a:endParaRPr>
          </a:p>
          <a:p>
            <a:endParaRPr lang="fr-FR" sz="2800" dirty="0"/>
          </a:p>
        </p:txBody>
      </p:sp>
      <p:sp>
        <p:nvSpPr>
          <p:cNvPr id="11" name="TextBox 50">
            <a:extLst>
              <a:ext uri="{FF2B5EF4-FFF2-40B4-BE49-F238E27FC236}">
                <a16:creationId xmlns:a16="http://schemas.microsoft.com/office/drawing/2014/main" id="{44DBE14A-CCDF-A076-33A4-C0AA7143901C}"/>
              </a:ext>
            </a:extLst>
          </p:cNvPr>
          <p:cNvSpPr txBox="1"/>
          <p:nvPr/>
        </p:nvSpPr>
        <p:spPr>
          <a:xfrm>
            <a:off x="5215344" y="601534"/>
            <a:ext cx="6070066" cy="9233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ko-KR" sz="5400" b="1" i="1" u="sng" dirty="0">
                <a:solidFill>
                  <a:srgbClr val="FF0000"/>
                </a:solidFill>
                <a:latin typeface="ManualDisplay" panose="02000609000000000000" pitchFamily="49" charset="0"/>
                <a:ea typeface="+mj-ea"/>
                <a:cs typeface="Arial" panose="00000A00000000000000" pitchFamily="2" charset="0"/>
              </a:rPr>
              <a:t>Les </a:t>
            </a:r>
            <a:r>
              <a:rPr lang="fr-FR" altLang="ko-KR" sz="5400" b="1" i="1" u="sng" dirty="0">
                <a:solidFill>
                  <a:srgbClr val="FF0000"/>
                </a:solidFill>
                <a:latin typeface="ManualDisplay" panose="02000609000000000000" pitchFamily="49" charset="0"/>
                <a:ea typeface="+mj-ea"/>
                <a:cs typeface="Arial" panose="00000A00000000000000" pitchFamily="2" charset="0"/>
              </a:rPr>
              <a:t>données</a:t>
            </a:r>
            <a:r>
              <a:rPr lang="en-US" altLang="ko-KR" sz="5400" b="1" i="1" u="sng" dirty="0">
                <a:solidFill>
                  <a:srgbClr val="FF0000"/>
                </a:solidFill>
                <a:latin typeface="ManualDisplay" panose="02000609000000000000" pitchFamily="49" charset="0"/>
                <a:ea typeface="+mj-ea"/>
                <a:cs typeface="Arial" panose="00000A00000000000000" pitchFamily="2" charset="0"/>
              </a:rPr>
              <a:t>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17712" y="0"/>
            <a:ext cx="6070066" cy="10287000"/>
            <a:chOff x="0" y="0"/>
            <a:chExt cx="809342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9235" r="9235"/>
            <a:stretch>
              <a:fillRect/>
            </a:stretch>
          </p:blipFill>
          <p:spPr>
            <a:xfrm>
              <a:off x="0" y="0"/>
              <a:ext cx="8093422" cy="13716000"/>
            </a:xfrm>
            <a:prstGeom prst="rect">
              <a:avLst/>
            </a:prstGeom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978CD3D5-E774-6653-D706-990AF4C43819}"/>
              </a:ext>
            </a:extLst>
          </p:cNvPr>
          <p:cNvSpPr txBox="1"/>
          <p:nvPr/>
        </p:nvSpPr>
        <p:spPr>
          <a:xfrm>
            <a:off x="792965" y="2628900"/>
            <a:ext cx="11813239" cy="648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fr-FR" sz="2800" b="1" i="1" u="sng" dirty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Mission 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Développer dans un environnement Big Data une première chaîne de traitement des données : </a:t>
            </a:r>
            <a:r>
              <a:rPr lang="fr-FR" sz="2800" dirty="0" err="1"/>
              <a:t>preprocessing</a:t>
            </a:r>
            <a:r>
              <a:rPr lang="fr-FR" sz="2800" dirty="0"/>
              <a:t> et réduction de dimension.</a:t>
            </a:r>
          </a:p>
          <a:p>
            <a:pPr>
              <a:lnSpc>
                <a:spcPct val="150000"/>
              </a:lnSpc>
            </a:pPr>
            <a:r>
              <a:rPr lang="fr-FR" sz="2800" b="1" i="1" u="sng" dirty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Contraintes 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Anticiper une augmentation très rapide du volume de données après la livraison de ce projet. </a:t>
            </a:r>
          </a:p>
          <a:p>
            <a:pPr>
              <a:lnSpc>
                <a:spcPct val="150000"/>
              </a:lnSpc>
            </a:pPr>
            <a:r>
              <a:rPr lang="fr-FR" sz="2800" b="1" i="1" u="sng" dirty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Suggestions :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/>
              <a:t>Utiliser le cloud AWS pour profiter d’une architecture Big Data.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800" dirty="0">
                <a:solidFill>
                  <a:srgbClr val="271A38"/>
                </a:solidFill>
                <a:latin typeface="Inter"/>
              </a:rPr>
              <a:t>D</a:t>
            </a:r>
            <a:r>
              <a:rPr lang="fr-FR" sz="2800" dirty="0"/>
              <a:t>évelopper des scripts en </a:t>
            </a:r>
            <a:r>
              <a:rPr lang="fr-FR" sz="2800" dirty="0" err="1"/>
              <a:t>PySpark</a:t>
            </a:r>
            <a:r>
              <a:rPr lang="fr-FR" sz="2800" dirty="0"/>
              <a:t>.</a:t>
            </a:r>
          </a:p>
          <a:p>
            <a:pPr>
              <a:lnSpc>
                <a:spcPct val="150000"/>
              </a:lnSpc>
            </a:pPr>
            <a:endParaRPr lang="fr-FR" sz="2800" dirty="0">
              <a:solidFill>
                <a:srgbClr val="271A38"/>
              </a:solidFill>
              <a:latin typeface="Inter"/>
            </a:endParaRPr>
          </a:p>
        </p:txBody>
      </p:sp>
      <p:sp>
        <p:nvSpPr>
          <p:cNvPr id="11" name="TextBox 50">
            <a:extLst>
              <a:ext uri="{FF2B5EF4-FFF2-40B4-BE49-F238E27FC236}">
                <a16:creationId xmlns:a16="http://schemas.microsoft.com/office/drawing/2014/main" id="{44DBE14A-CCDF-A076-33A4-C0AA7143901C}"/>
              </a:ext>
            </a:extLst>
          </p:cNvPr>
          <p:cNvSpPr txBox="1"/>
          <p:nvPr/>
        </p:nvSpPr>
        <p:spPr>
          <a:xfrm>
            <a:off x="5215344" y="528963"/>
            <a:ext cx="6070066" cy="92333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txBody>
          <a:bodyPr wrap="square" rtlCol="0" anchor="ctr">
            <a:spAutoFit/>
          </a:bodyPr>
          <a:lstStyle/>
          <a:p>
            <a:pPr algn="ctr">
              <a:spcBef>
                <a:spcPct val="0"/>
              </a:spcBef>
            </a:pPr>
            <a:r>
              <a:rPr lang="fr-FR" altLang="ko-KR" sz="5400" b="1" i="1" u="sng" dirty="0">
                <a:solidFill>
                  <a:srgbClr val="FF0000"/>
                </a:solidFill>
                <a:latin typeface="ManualDisplay" panose="02000609000000000000" pitchFamily="49" charset="0"/>
                <a:ea typeface="+mj-ea"/>
                <a:cs typeface="Arial" panose="00000A00000000000000" pitchFamily="2" charset="0"/>
              </a:rPr>
              <a:t>Solutions retenues </a:t>
            </a:r>
            <a:endParaRPr lang="en-US" altLang="ko-KR" sz="5400" b="1" i="1" u="sng" dirty="0">
              <a:solidFill>
                <a:srgbClr val="FF0000"/>
              </a:solidFill>
              <a:latin typeface="ManualDisplay" panose="02000609000000000000" pitchFamily="49" charset="0"/>
              <a:ea typeface="+mj-ea"/>
              <a:cs typeface="Arial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700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5967635" y="828675"/>
            <a:ext cx="400050" cy="4000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332627" y="828675"/>
            <a:ext cx="400050" cy="4000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697620" y="828675"/>
            <a:ext cx="400050" cy="400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6E852D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2748790" y="2562593"/>
            <a:ext cx="1167441" cy="1167441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028700" y="1576744"/>
            <a:ext cx="5266944" cy="5246370"/>
            <a:chOff x="0" y="0"/>
            <a:chExt cx="6502400" cy="6477000"/>
          </a:xfrm>
        </p:grpSpPr>
        <p:sp>
          <p:nvSpPr>
            <p:cNvPr id="14" name="Freeform 1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2"/>
              <a:stretch>
                <a:fillRect l="-24572" r="-24572"/>
              </a:stretch>
            </a:blipFill>
          </p:spPr>
        </p:sp>
        <p:sp>
          <p:nvSpPr>
            <p:cNvPr id="15" name="Freeform 1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B3BD41"/>
            </a:solidFill>
          </p:spPr>
        </p:sp>
      </p:grpSp>
      <p:sp>
        <p:nvSpPr>
          <p:cNvPr id="16" name="TextBox 16"/>
          <p:cNvSpPr txBox="1"/>
          <p:nvPr/>
        </p:nvSpPr>
        <p:spPr>
          <a:xfrm>
            <a:off x="9473609" y="4240266"/>
            <a:ext cx="8466736" cy="24470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248"/>
              </a:lnSpc>
              <a:spcBef>
                <a:spcPct val="0"/>
              </a:spcBef>
            </a:pPr>
            <a:r>
              <a:rPr lang="fr-FR" sz="4400" dirty="0">
                <a:solidFill>
                  <a:srgbClr val="B3BD41"/>
                </a:solidFill>
                <a:latin typeface="Poppins Bold"/>
              </a:rPr>
              <a:t>Traitement des images avec </a:t>
            </a:r>
            <a:r>
              <a:rPr lang="fr-FR" sz="4400" dirty="0" err="1">
                <a:solidFill>
                  <a:srgbClr val="B3BD41"/>
                </a:solidFill>
                <a:latin typeface="Poppins Bold"/>
              </a:rPr>
              <a:t>PySpark</a:t>
            </a:r>
            <a:r>
              <a:rPr lang="fr-FR" sz="4400" dirty="0">
                <a:solidFill>
                  <a:srgbClr val="B3BD41"/>
                </a:solidFill>
                <a:latin typeface="Poppins Bold"/>
              </a:rPr>
              <a:t> en local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842064" y="2727282"/>
            <a:ext cx="980894" cy="838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32"/>
              </a:lnSpc>
              <a:spcBef>
                <a:spcPct val="0"/>
              </a:spcBef>
            </a:pPr>
            <a:r>
              <a:rPr lang="en-US" sz="4880" dirty="0">
                <a:solidFill>
                  <a:srgbClr val="312717"/>
                </a:solidFill>
                <a:latin typeface="Poppins Bold"/>
              </a:rPr>
              <a:t>03</a:t>
            </a:r>
          </a:p>
        </p:txBody>
      </p: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5767173" y="1007745"/>
            <a:ext cx="3752232" cy="3737575"/>
            <a:chOff x="0" y="0"/>
            <a:chExt cx="6502400" cy="6477000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3"/>
              <a:stretch>
                <a:fillRect l="-25134" r="-25134"/>
              </a:stretch>
            </a:blipFill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028700" y="5817893"/>
            <a:ext cx="4279925" cy="4263207"/>
            <a:chOff x="0" y="0"/>
            <a:chExt cx="6502400" cy="6477000"/>
          </a:xfrm>
        </p:grpSpPr>
        <p:sp>
          <p:nvSpPr>
            <p:cNvPr id="27" name="Freeform 27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4"/>
              <a:stretch>
                <a:fillRect l="-24712" r="-24712"/>
              </a:stretch>
            </a:blipFill>
          </p:spPr>
        </p:sp>
        <p:sp>
          <p:nvSpPr>
            <p:cNvPr id="28" name="Freeform 28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8D1B33"/>
            </a:solidFill>
          </p:spPr>
        </p:sp>
      </p:grpSp>
    </p:spTree>
    <p:extLst>
      <p:ext uri="{BB962C8B-B14F-4D97-AF65-F5344CB8AC3E}">
        <p14:creationId xmlns:p14="http://schemas.microsoft.com/office/powerpoint/2010/main" val="3354023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121" b="1212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5967635" y="828675"/>
            <a:ext cx="400050" cy="400050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02D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332627" y="828675"/>
            <a:ext cx="400050" cy="400050"/>
            <a:chOff x="0" y="0"/>
            <a:chExt cx="6350000" cy="6350000"/>
          </a:xfrm>
        </p:grpSpPr>
        <p:sp>
          <p:nvSpPr>
            <p:cNvPr id="6" name="Freeform 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02D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4697620" y="828675"/>
            <a:ext cx="400050" cy="400050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1202D"/>
            </a:solidFill>
          </p:spPr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-1861910" y="4038549"/>
            <a:ext cx="4430499" cy="274691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967635" y="3852559"/>
            <a:ext cx="3888581" cy="307197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123B34E-D29D-CF99-728B-6E0DCC68F926}"/>
              </a:ext>
            </a:extLst>
          </p:cNvPr>
          <p:cNvSpPr txBox="1"/>
          <p:nvPr/>
        </p:nvSpPr>
        <p:spPr>
          <a:xfrm>
            <a:off x="2768480" y="3086100"/>
            <a:ext cx="13766920" cy="6671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 Nous allons dans un premier temps développer et exécuter notre code en local,</a:t>
            </a:r>
            <a:br>
              <a:rPr lang="fr-FR" sz="2400" dirty="0">
                <a:latin typeface="Helvetica Neue"/>
              </a:rPr>
            </a:b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en travaillant sur un nombre limité d'images à traiter.</a:t>
            </a:r>
          </a:p>
          <a:p>
            <a:pPr>
              <a:lnSpc>
                <a:spcPct val="150000"/>
              </a:lnSpc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 Nous allons réaliser une première chaîne de traitement des données qui comprendra le </a:t>
            </a:r>
            <a:r>
              <a:rPr lang="fr-FR" sz="2400" b="0" i="0" dirty="0" err="1">
                <a:solidFill>
                  <a:srgbClr val="000000"/>
                </a:solidFill>
                <a:effectLst/>
                <a:latin typeface="Helvetica Neue"/>
              </a:rPr>
              <a:t>preprocessing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 et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une étape de réduction de dimension.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2400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dirty="0">
                <a:solidFill>
                  <a:srgbClr val="000000"/>
                </a:solidFill>
                <a:latin typeface="Helvetica Neue"/>
              </a:rPr>
              <a:t> Nous décidons de partir sur une solution de</a:t>
            </a:r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 transfert </a:t>
            </a:r>
            <a:r>
              <a:rPr lang="fr-FR" sz="2400" b="1" dirty="0" err="1">
                <a:solidFill>
                  <a:srgbClr val="000000"/>
                </a:solidFill>
                <a:latin typeface="Helvetica Neue"/>
              </a:rPr>
              <a:t>learning</a:t>
            </a:r>
            <a:r>
              <a:rPr lang="fr-FR" sz="2400" b="1" dirty="0">
                <a:solidFill>
                  <a:srgbClr val="000000"/>
                </a:solidFill>
                <a:latin typeface="Helvetica Neue"/>
              </a:rPr>
              <a:t> : 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(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MobileNetV2).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fr-FR" sz="2400" b="1" dirty="0">
              <a:solidFill>
                <a:srgbClr val="000000"/>
              </a:solidFill>
              <a:latin typeface="Helvetica Neue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 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Dans les deux environnements (Local et Cloud) nous utiliserons  </a:t>
            </a:r>
            <a:r>
              <a:rPr lang="fr-FR" sz="2400" b="1" i="0" dirty="0">
                <a:solidFill>
                  <a:srgbClr val="000000"/>
                </a:solidFill>
                <a:effectLst/>
                <a:latin typeface="Helvetica Neue"/>
              </a:rPr>
              <a:t>Spark</a:t>
            </a:r>
            <a:br>
              <a:rPr lang="fr-FR" sz="2400" dirty="0"/>
            </a:b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et nous l’exploiterons à travers des scripts python grâce à </a:t>
            </a:r>
            <a:r>
              <a:rPr lang="fr-FR" sz="2400" b="1" i="0" dirty="0" err="1">
                <a:solidFill>
                  <a:srgbClr val="000000"/>
                </a:solidFill>
                <a:effectLst/>
                <a:latin typeface="Helvetica Neue"/>
              </a:rPr>
              <a:t>PySpark</a:t>
            </a:r>
            <a:r>
              <a:rPr lang="fr-FR" sz="2400" dirty="0">
                <a:solidFill>
                  <a:srgbClr val="000000"/>
                </a:solidFill>
                <a:latin typeface="Helvetica Neue"/>
              </a:rPr>
              <a:t> 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afin de </a:t>
            </a:r>
            <a:r>
              <a:rPr lang="fr-FR" sz="2400" b="0" i="0" u="sng" dirty="0">
                <a:solidFill>
                  <a:srgbClr val="000000"/>
                </a:solidFill>
                <a:effectLst/>
                <a:latin typeface="Helvetica Neue"/>
              </a:rPr>
              <a:t>prendre en compte l’augmentation très rapide du volumen de donné après la livraison du projet</a:t>
            </a:r>
            <a:r>
              <a:rPr lang="fr-FR" sz="2400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fr-FR" sz="2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pPr>
              <a:lnSpc>
                <a:spcPct val="150000"/>
              </a:lnSpc>
            </a:pPr>
            <a:endParaRPr lang="fr-FR" sz="2400" b="1" dirty="0">
              <a:solidFill>
                <a:srgbClr val="000000"/>
              </a:solidFill>
              <a:latin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885</Words>
  <Application>Microsoft Office PowerPoint</Application>
  <PresentationFormat>Personnalisé</PresentationFormat>
  <Paragraphs>113</Paragraphs>
  <Slides>20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32" baseType="lpstr">
      <vt:lpstr>Inter</vt:lpstr>
      <vt:lpstr>Poppins</vt:lpstr>
      <vt:lpstr>Arial</vt:lpstr>
      <vt:lpstr>Poppins Bold</vt:lpstr>
      <vt:lpstr>Bell MT</vt:lpstr>
      <vt:lpstr>Helvetica Neue</vt:lpstr>
      <vt:lpstr>Goudy Old Style</vt:lpstr>
      <vt:lpstr>Wingdings</vt:lpstr>
      <vt:lpstr>Calibri</vt:lpstr>
      <vt:lpstr>ManualDisplay</vt:lpstr>
      <vt:lpstr>Algerian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maryam chouchane</dc:creator>
  <cp:lastModifiedBy>maryam chouchane</cp:lastModifiedBy>
  <cp:revision>4</cp:revision>
  <dcterms:created xsi:type="dcterms:W3CDTF">2006-08-16T00:00:00Z</dcterms:created>
  <dcterms:modified xsi:type="dcterms:W3CDTF">2023-01-30T02:17:26Z</dcterms:modified>
  <dc:identifier>DAFY5lzsMJM</dc:identifier>
</cp:coreProperties>
</file>